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5"/>
  </p:notesMasterIdLst>
  <p:handoutMasterIdLst>
    <p:handoutMasterId r:id="rId16"/>
  </p:handoutMasterIdLst>
  <p:sldIdLst>
    <p:sldId id="281" r:id="rId5"/>
    <p:sldId id="259" r:id="rId6"/>
    <p:sldId id="289" r:id="rId7"/>
    <p:sldId id="290" r:id="rId8"/>
    <p:sldId id="288" r:id="rId9"/>
    <p:sldId id="291" r:id="rId10"/>
    <p:sldId id="292" r:id="rId11"/>
    <p:sldId id="283" r:id="rId12"/>
    <p:sldId id="293" r:id="rId13"/>
    <p:sldId id="294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howGuides="1">
      <p:cViewPr varScale="1">
        <p:scale>
          <a:sx n="114" d="100"/>
          <a:sy n="114" d="100"/>
        </p:scale>
        <p:origin x="414" y="90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gbo, Kathryn" userId="9f71dbd4-c2de-4ea1-893a-707db052b3c7" providerId="ADAL" clId="{4308943A-8D12-4119-808A-0DD9F35E1298}"/>
    <pc:docChg chg="modSld">
      <pc:chgData name="Kargbo, Kathryn" userId="9f71dbd4-c2de-4ea1-893a-707db052b3c7" providerId="ADAL" clId="{4308943A-8D12-4119-808A-0DD9F35E1298}" dt="2023-07-28T12:40:09.619" v="17" actId="20577"/>
      <pc:docMkLst>
        <pc:docMk/>
      </pc:docMkLst>
      <pc:sldChg chg="modSp mod">
        <pc:chgData name="Kargbo, Kathryn" userId="9f71dbd4-c2de-4ea1-893a-707db052b3c7" providerId="ADAL" clId="{4308943A-8D12-4119-808A-0DD9F35E1298}" dt="2023-07-27T23:22:48.741" v="16" actId="20577"/>
        <pc:sldMkLst>
          <pc:docMk/>
          <pc:sldMk cId="1866632000" sldId="291"/>
        </pc:sldMkLst>
        <pc:spChg chg="mod">
          <ac:chgData name="Kargbo, Kathryn" userId="9f71dbd4-c2de-4ea1-893a-707db052b3c7" providerId="ADAL" clId="{4308943A-8D12-4119-808A-0DD9F35E1298}" dt="2023-07-27T23:22:48.741" v="16" actId="20577"/>
          <ac:spMkLst>
            <pc:docMk/>
            <pc:sldMk cId="1866632000" sldId="291"/>
            <ac:spMk id="4" creationId="{04003271-B7B6-40B9-B32A-F24DDAFF2AB5}"/>
          </ac:spMkLst>
        </pc:spChg>
      </pc:sldChg>
      <pc:sldChg chg="modSp mod">
        <pc:chgData name="Kargbo, Kathryn" userId="9f71dbd4-c2de-4ea1-893a-707db052b3c7" providerId="ADAL" clId="{4308943A-8D12-4119-808A-0DD9F35E1298}" dt="2023-07-28T12:40:09.619" v="17" actId="20577"/>
        <pc:sldMkLst>
          <pc:docMk/>
          <pc:sldMk cId="445403367" sldId="292"/>
        </pc:sldMkLst>
        <pc:spChg chg="mod">
          <ac:chgData name="Kargbo, Kathryn" userId="9f71dbd4-c2de-4ea1-893a-707db052b3c7" providerId="ADAL" clId="{4308943A-8D12-4119-808A-0DD9F35E1298}" dt="2023-07-28T12:40:09.619" v="17" actId="20577"/>
          <ac:spMkLst>
            <pc:docMk/>
            <pc:sldMk cId="445403367" sldId="292"/>
            <ac:spMk id="3" creationId="{11501951-E820-9A40-A58A-02C9B6F6CE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7/28/2023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7/28/2023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6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3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5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Ronald Thornton Middle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July 28, 2023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269" y="2362200"/>
            <a:ext cx="4330699" cy="24819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C00"/>
                </a:solidFill>
              </a:rPr>
              <a:t>Thunder Camp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Ronald Thornton Middle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July 28, 2023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269" y="2362200"/>
            <a:ext cx="4330699" cy="24819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C00"/>
                </a:solidFill>
              </a:rPr>
              <a:t>Thunder Camp</a:t>
            </a:r>
          </a:p>
        </p:txBody>
      </p:sp>
    </p:spTree>
    <p:extLst>
      <p:ext uri="{BB962C8B-B14F-4D97-AF65-F5344CB8AC3E}">
        <p14:creationId xmlns:p14="http://schemas.microsoft.com/office/powerpoint/2010/main" val="17853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Welcome Parents!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600200"/>
            <a:ext cx="5562600" cy="4851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sz="2000" u="sng" dirty="0">
                <a:solidFill>
                  <a:srgbClr val="7030A0"/>
                </a:solidFill>
                <a:ea typeface="+mn-lt"/>
                <a:cs typeface="+mn-lt"/>
              </a:rPr>
              <a:t>Introductions</a:t>
            </a:r>
            <a:r>
              <a:rPr lang="en-US" sz="2000" dirty="0">
                <a:solidFill>
                  <a:srgbClr val="7030A0"/>
                </a:solidFill>
                <a:ea typeface="+mn-lt"/>
                <a:cs typeface="+mn-lt"/>
              </a:rPr>
              <a:t>: 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Dr. Kargbo – Principal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Dr. Williams – Associate Principal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Ms. Skinner – 6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Grade Assistant Principal 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Ms. Jefferson – 6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Grade Counselor </a:t>
            </a:r>
          </a:p>
          <a:p>
            <a:pPr marL="304165" indent="-304165"/>
            <a:r>
              <a:rPr lang="en-US" u="sng" dirty="0">
                <a:solidFill>
                  <a:srgbClr val="7030A0"/>
                </a:solidFill>
                <a:ea typeface="+mn-lt"/>
                <a:cs typeface="+mn-lt"/>
              </a:rPr>
              <a:t>Topics</a:t>
            </a:r>
            <a:r>
              <a:rPr lang="en-US" sz="2000" dirty="0">
                <a:solidFill>
                  <a:srgbClr val="7030A0"/>
                </a:solidFill>
                <a:ea typeface="+mn-lt"/>
                <a:cs typeface="+mn-lt"/>
              </a:rPr>
              <a:t>:</a:t>
            </a:r>
            <a:endParaRPr lang="en-US" dirty="0">
              <a:solidFill>
                <a:srgbClr val="7030A0"/>
              </a:solidFill>
            </a:endParaRPr>
          </a:p>
          <a:p>
            <a:pPr marL="730885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Thunder PRIDE </a:t>
            </a:r>
          </a:p>
          <a:p>
            <a:pPr marL="730885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A day at RTMS</a:t>
            </a:r>
          </a:p>
          <a:p>
            <a:pPr marL="730885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Behavior Expectations</a:t>
            </a:r>
          </a:p>
          <a:p>
            <a:pPr marL="730885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Resources for Support</a:t>
            </a:r>
          </a:p>
          <a:p>
            <a:pPr marL="730885" lvl="1" indent="-304165"/>
            <a:endParaRPr lang="en-US" dirty="0">
              <a:solidFill>
                <a:srgbClr val="7030A0"/>
              </a:solidFill>
              <a:ea typeface="+mn-lt"/>
              <a:cs typeface="+mn-lt"/>
            </a:endParaRPr>
          </a:p>
          <a:p>
            <a:pPr marL="730885" lvl="1" indent="-304165"/>
            <a:endParaRPr lang="en-US" dirty="0">
              <a:solidFill>
                <a:srgbClr val="7030A0"/>
              </a:solidFill>
              <a:ea typeface="+mn-lt"/>
              <a:cs typeface="+mn-lt"/>
            </a:endParaRPr>
          </a:p>
          <a:p>
            <a:pPr marL="730885" lvl="1" indent="-3041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914400"/>
            <a:ext cx="3810000" cy="18288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Thunder PRIDE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2622" y="4267200"/>
            <a:ext cx="1531180" cy="204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12282-6ACB-1F87-8C88-83B26F41F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12" y="230404"/>
            <a:ext cx="4944727" cy="63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7030A0"/>
                </a:solidFill>
              </a:rPr>
              <a:t>A Day at RTMS!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524000"/>
            <a:ext cx="5562600" cy="4927600"/>
          </a:xfrm>
        </p:spPr>
        <p:txBody>
          <a:bodyPr vert="horz" lIns="121899" tIns="60949" rIns="121899" bIns="60949" rtlCol="0" anchor="t">
            <a:normAutofit fontScale="92500" lnSpcReduction="10000"/>
          </a:bodyPr>
          <a:lstStyle/>
          <a:p>
            <a:pPr marL="304165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Arrival 8:20-8:45 am </a:t>
            </a:r>
          </a:p>
          <a:p>
            <a:pPr marL="304165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Tardy Bell at 8:55 am </a:t>
            </a:r>
          </a:p>
          <a:p>
            <a:pPr marL="304165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7 period day – 5-minute passing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6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separate from 7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&amp; 8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</a:t>
            </a:r>
          </a:p>
          <a:p>
            <a:pPr marL="304165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Classes 45-60 minutes each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1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st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, 4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&amp; 7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Periods longer for announcements, lunch &amp; dismissal </a:t>
            </a:r>
          </a:p>
          <a:p>
            <a:pPr marL="304165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4 lunch periods – 30-minutes each </a:t>
            </a:r>
          </a:p>
          <a:p>
            <a:pPr marL="304165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Dismissal at 4:10 pm 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Options: Car, Walk, Bike, or Bus</a:t>
            </a:r>
          </a:p>
          <a:p>
            <a:pPr marL="730810" lvl="1" indent="-304165"/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Must leave campus after school unless scheduled tutorial, club, or detention </a:t>
            </a:r>
          </a:p>
          <a:p>
            <a:pPr marL="304165" indent="-304165"/>
            <a:endParaRPr lang="en-US" dirty="0">
              <a:solidFill>
                <a:srgbClr val="7030A0"/>
              </a:solidFill>
              <a:ea typeface="+mn-lt"/>
              <a:cs typeface="+mn-lt"/>
            </a:endParaRPr>
          </a:p>
          <a:p>
            <a:pPr marL="304165" indent="-304165"/>
            <a:endParaRPr lang="en-US" dirty="0">
              <a:solidFill>
                <a:srgbClr val="7030A0"/>
              </a:solidFill>
              <a:ea typeface="+mn-lt"/>
              <a:cs typeface="+mn-lt"/>
            </a:endParaRPr>
          </a:p>
          <a:p>
            <a:pPr marL="730885" lvl="1" indent="-304165"/>
            <a:endParaRPr lang="en-US" dirty="0">
              <a:solidFill>
                <a:srgbClr val="7030A0"/>
              </a:solidFill>
              <a:ea typeface="+mn-lt"/>
              <a:cs typeface="+mn-lt"/>
            </a:endParaRPr>
          </a:p>
          <a:p>
            <a:pPr marL="730885" lvl="1" indent="-304165"/>
            <a:endParaRPr lang="en-US" dirty="0">
              <a:solidFill>
                <a:srgbClr val="7030A0"/>
              </a:solidFill>
              <a:ea typeface="+mn-lt"/>
              <a:cs typeface="+mn-lt"/>
            </a:endParaRPr>
          </a:p>
          <a:p>
            <a:pPr marL="730885" lvl="1" indent="-304165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831A-9F8D-7A0C-09DA-20460DAB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1676400"/>
            <a:ext cx="273177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066800"/>
            <a:ext cx="3886199" cy="213359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Bell Schedules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A1982-71C0-E1D2-55A6-AA3EB1E0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314">
            <a:off x="608594" y="2769290"/>
            <a:ext cx="5698769" cy="3408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54D25-1348-C3A7-E8AE-D69294CC7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4473294"/>
            <a:ext cx="2840982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79838-9B7C-CC4C-5333-775796A17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" t="-1" r="1183" b="511"/>
          <a:stretch/>
        </p:blipFill>
        <p:spPr>
          <a:xfrm rot="612077">
            <a:off x="5928409" y="635559"/>
            <a:ext cx="5747624" cy="32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8612" y="304800"/>
            <a:ext cx="6096000" cy="64770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u="sng" dirty="0">
                <a:solidFill>
                  <a:srgbClr val="7030A0"/>
                </a:solidFill>
              </a:rPr>
              <a:t>YES – Bring…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Backpack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Lunch, Water Bottle &amp; Snack (2:00 snack time)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PE/Kickstart clothes &amp; shoes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School supplies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Personal computer (optional)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Lock for your bike </a:t>
            </a:r>
          </a:p>
          <a:p>
            <a:pPr>
              <a:buClr>
                <a:schemeClr val="bg1"/>
              </a:buClr>
            </a:pPr>
            <a:r>
              <a:rPr lang="en-US" u="sng" dirty="0">
                <a:solidFill>
                  <a:srgbClr val="7030A0"/>
                </a:solidFill>
              </a:rPr>
              <a:t>NO – Do not bring…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Video game devices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Toys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Ear buds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Expensive personal items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Unnecessary cash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Prohibited items – vape/smoke items, weapons, inappropriate materials, et. 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143000"/>
            <a:ext cx="3886199" cy="213359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What to Bring to School…</a:t>
            </a:r>
          </a:p>
        </p:txBody>
      </p:sp>
      <p:pic>
        <p:nvPicPr>
          <p:cNvPr id="2" name="Graphic 1" descr="Backpack with solid fill">
            <a:extLst>
              <a:ext uri="{FF2B5EF4-FFF2-40B4-BE49-F238E27FC236}">
                <a16:creationId xmlns:a16="http://schemas.microsoft.com/office/drawing/2014/main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70011" y="426720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D1510-05FA-6B1B-8388-737DD4A11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8903">
            <a:off x="9670392" y="228600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95AC-828B-BF48-8A81-64460C83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685800"/>
            <a:ext cx="666908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Middle School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1524000"/>
            <a:ext cx="6592887" cy="47752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7030A0"/>
                </a:solidFill>
              </a:rPr>
              <a:t>Freedom = Responsibility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6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th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Grade will earn more freedoms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Start with 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sitting by 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class for lunch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Escorted to 1</a:t>
            </a:r>
            <a:r>
              <a:rPr lang="en-US" baseline="30000" dirty="0">
                <a:solidFill>
                  <a:srgbClr val="7030A0"/>
                </a:solidFill>
                <a:ea typeface="+mn-lt"/>
                <a:cs typeface="+mn-lt"/>
              </a:rPr>
              <a:t>st</a:t>
            </a: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 period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Horseplay often escalates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Red flag words to discuss with your child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Legislative ruling on vaping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7030A0"/>
                </a:solidFill>
                <a:ea typeface="+mn-lt"/>
                <a:cs typeface="+mn-lt"/>
              </a:rPr>
              <a:t>Monitoring personal communication devices </a:t>
            </a:r>
          </a:p>
          <a:p>
            <a:pPr marL="730885" lvl="1" indent="-304165"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2412" y="457200"/>
            <a:ext cx="6400800" cy="60198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sz="2000" b="1" dirty="0">
                <a:solidFill>
                  <a:srgbClr val="7030A0"/>
                </a:solidFill>
              </a:rPr>
              <a:t>Thundercat Weekly – First one sent yesterday</a:t>
            </a:r>
          </a:p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School Website – Will be updated by 8/8/23 </a:t>
            </a:r>
          </a:p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Teacher Schoology Page – Accessible 8/9/23</a:t>
            </a:r>
          </a:p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Teacher Weekly Emails</a:t>
            </a:r>
          </a:p>
          <a:p>
            <a:pPr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Have questions or concerns throughout the year: </a:t>
            </a:r>
          </a:p>
          <a:p>
            <a:pPr marL="883845" lvl="1" indent="-457200">
              <a:buClr>
                <a:srgbClr val="7030A0"/>
              </a:buClr>
              <a:buFont typeface="+mj-lt"/>
              <a:buAutoNum type="arabicParenR"/>
            </a:pPr>
            <a:r>
              <a:rPr lang="en-US" b="1" dirty="0">
                <a:solidFill>
                  <a:srgbClr val="7030A0"/>
                </a:solidFill>
              </a:rPr>
              <a:t>Contact the teacher</a:t>
            </a:r>
          </a:p>
          <a:p>
            <a:pPr marL="883845" lvl="1" indent="-457200">
              <a:buClr>
                <a:srgbClr val="7030A0"/>
              </a:buClr>
              <a:buFont typeface="+mj-lt"/>
              <a:buAutoNum type="arabicParenR"/>
            </a:pPr>
            <a:r>
              <a:rPr lang="en-US" b="1" dirty="0">
                <a:solidFill>
                  <a:srgbClr val="7030A0"/>
                </a:solidFill>
              </a:rPr>
              <a:t>Contact Grade-Level Administrators</a:t>
            </a:r>
          </a:p>
          <a:p>
            <a:pPr lvl="2"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Ms. Jefferson, 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Grade Counselor</a:t>
            </a:r>
          </a:p>
          <a:p>
            <a:pPr lvl="2"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Ms. Skinner, 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Grade Assistant Principal </a:t>
            </a:r>
          </a:p>
          <a:p>
            <a:pPr marL="883845" lvl="1" indent="-457200">
              <a:buClr>
                <a:srgbClr val="7030A0"/>
              </a:buClr>
              <a:buFont typeface="+mj-lt"/>
              <a:buAutoNum type="arabicParenR"/>
            </a:pPr>
            <a:r>
              <a:rPr lang="en-US" b="1" dirty="0">
                <a:solidFill>
                  <a:srgbClr val="7030A0"/>
                </a:solidFill>
              </a:rPr>
              <a:t>Contact Principals</a:t>
            </a:r>
          </a:p>
          <a:p>
            <a:pPr lvl="2"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Dr. Williams, Associate Principal</a:t>
            </a:r>
          </a:p>
          <a:p>
            <a:pPr lvl="2">
              <a:buClr>
                <a:srgbClr val="7030A0"/>
              </a:buClr>
            </a:pPr>
            <a:r>
              <a:rPr lang="en-US" b="1" dirty="0">
                <a:solidFill>
                  <a:srgbClr val="7030A0"/>
                </a:solidFill>
              </a:rPr>
              <a:t>Dr. Kargbo, RTMS Principal 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4495799" cy="1295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Communication &amp; Resources </a:t>
            </a:r>
          </a:p>
        </p:txBody>
      </p:sp>
      <p:pic>
        <p:nvPicPr>
          <p:cNvPr id="2" name="Graphic 1" descr="Schoolhouse">
            <a:extLst>
              <a:ext uri="{FF2B5EF4-FFF2-40B4-BE49-F238E27FC236}">
                <a16:creationId xmlns:a16="http://schemas.microsoft.com/office/drawing/2014/main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699" y="3962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6285" y="990600"/>
            <a:ext cx="4457697" cy="3830216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Stations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PE Uniforms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Kickstart Uniforms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Yearbook</a:t>
            </a:r>
          </a:p>
          <a:p>
            <a:pPr>
              <a:buClr>
                <a:schemeClr val="bg1"/>
              </a:buCl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PTO ~ Spirit Wear </a:t>
            </a:r>
          </a:p>
          <a:p>
            <a:pPr>
              <a:buClr>
                <a:schemeClr val="bg1"/>
              </a:buClr>
            </a:pPr>
            <a:endParaRPr lang="en-US" sz="3200" b="1" dirty="0">
              <a:solidFill>
                <a:srgbClr val="FFC000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295402"/>
            <a:ext cx="3886199" cy="213359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Thunder Camp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EE345-E177-FF1B-44E2-CA262EA91374}"/>
              </a:ext>
            </a:extLst>
          </p:cNvPr>
          <p:cNvSpPr txBox="1"/>
          <p:nvPr/>
        </p:nvSpPr>
        <p:spPr>
          <a:xfrm>
            <a:off x="1082285" y="500637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Parents ~ Please remain in the gym until your student arrives or return at 11:00 am or 4:00 pm, when Thunder Camp concludes . </a:t>
            </a:r>
          </a:p>
          <a:p>
            <a:pPr algn="ctr">
              <a:buClr>
                <a:schemeClr val="bg1"/>
              </a:buClr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Thanks for coming! Don’t forget to snap a picture!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12CA4-B98A-F845-A4E6-A5C82680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508" y="437014"/>
            <a:ext cx="1861777" cy="1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381</Words>
  <Application>Microsoft Office PowerPoint</Application>
  <PresentationFormat>Custom</PresentationFormat>
  <Paragraphs>87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Quire Sans</vt:lpstr>
      <vt:lpstr>Sagona Book</vt:lpstr>
      <vt:lpstr>Class open house presentation</vt:lpstr>
      <vt:lpstr>Thunder Camp</vt:lpstr>
      <vt:lpstr>Welcome Parents!</vt:lpstr>
      <vt:lpstr>Thunder PRIDE</vt:lpstr>
      <vt:lpstr>A Day at RTMS!</vt:lpstr>
      <vt:lpstr>Bell Schedules </vt:lpstr>
      <vt:lpstr>What to Bring to School…</vt:lpstr>
      <vt:lpstr>Middle School Awareness</vt:lpstr>
      <vt:lpstr>Communication &amp; Resources </vt:lpstr>
      <vt:lpstr>Thunder Camp</vt:lpstr>
      <vt:lpstr>Thunder Camp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Thunder Camp</dc:title>
  <dc:creator>Kargbo, Kathryn</dc:creator>
  <cp:lastModifiedBy>Kargbo, Kathryn</cp:lastModifiedBy>
  <cp:revision>1</cp:revision>
  <dcterms:created xsi:type="dcterms:W3CDTF">2023-07-27T20:11:37Z</dcterms:created>
  <dcterms:modified xsi:type="dcterms:W3CDTF">2023-07-28T12:40:11Z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